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86" r:id="rId6"/>
    <p:sldId id="287" r:id="rId7"/>
    <p:sldId id="278" r:id="rId8"/>
    <p:sldId id="270" r:id="rId9"/>
    <p:sldId id="279" r:id="rId10"/>
    <p:sldId id="280" r:id="rId11"/>
    <p:sldId id="281" r:id="rId12"/>
    <p:sldId id="282" r:id="rId13"/>
    <p:sldId id="271" r:id="rId14"/>
    <p:sldId id="277" r:id="rId15"/>
    <p:sldId id="269" r:id="rId16"/>
  </p:sldIdLst>
  <p:sldSz cx="18288000" cy="10287000"/>
  <p:notesSz cx="10287000" cy="18288000"/>
  <p:embeddedFontLst>
    <p:embeddedFont>
      <p:font typeface="나눔스퀘어_ac ExtraBold" panose="020B0600000101010101" pitchFamily="50" charset="-127"/>
      <p:bold r:id="rId17"/>
    </p:embeddedFont>
    <p:embeddedFont>
      <p:font typeface="나눔스퀘어_ac Bold" panose="020B0600000101010101" pitchFamily="50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나눔스퀘어_ac" panose="020B0600000101010101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9F1E3"/>
    <a:srgbClr val="00747B"/>
    <a:srgbClr val="EEEEEE"/>
    <a:srgbClr val="F9C3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ly.jobaba.net/bsns/bsnsListView.do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19200" y="1866900"/>
            <a:ext cx="1143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</a:t>
            </a:r>
            <a:r>
              <a:rPr lang="ko-KR" altLang="en-US" sz="9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구사항 </a:t>
            </a:r>
            <a:r>
              <a:rPr lang="en-US" altLang="ko-KR" sz="9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96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r>
              <a:rPr lang="ko-KR" altLang="en-US" sz="9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 설계서</a:t>
            </a:r>
            <a:endParaRPr lang="ko-KR" altLang="en-US" sz="9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0" y="6591300"/>
            <a:ext cx="762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48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</a:t>
            </a:r>
            <a:endParaRPr lang="en-US" altLang="ko-KR" sz="4800" dirty="0" smtClean="0">
              <a:solidFill>
                <a:srgbClr val="F9C35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박진석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권명지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김이수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박혜선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이채영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이혜린</a:t>
            </a:r>
            <a:endParaRPr lang="ko-KR" altLang="en-US" sz="48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EE182-2BC3-4CE0-83DD-6613C7A6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943100"/>
            <a:ext cx="9144000" cy="7010400"/>
          </a:xfrm>
          <a:prstGeom prst="rect">
            <a:avLst/>
          </a:prstGeom>
        </p:spPr>
      </p:pic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C87BE51B-294D-4789-ACF1-BA20303DD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312848"/>
              </p:ext>
            </p:extLst>
          </p:nvPr>
        </p:nvGraphicFramePr>
        <p:xfrm>
          <a:off x="11219360" y="2171696"/>
          <a:ext cx="5697040" cy="66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011">
                  <a:extLst>
                    <a:ext uri="{9D8B030D-6E8A-4147-A177-3AD203B41FA5}">
                      <a16:colId xmlns:a16="http://schemas.microsoft.com/office/drawing/2014/main" val="2204496666"/>
                    </a:ext>
                  </a:extLst>
                </a:gridCol>
                <a:gridCol w="5054029">
                  <a:extLst>
                    <a:ext uri="{9D8B030D-6E8A-4147-A177-3AD203B41FA5}">
                      <a16:colId xmlns:a16="http://schemas.microsoft.com/office/drawing/2014/main" val="1400420427"/>
                    </a:ext>
                  </a:extLst>
                </a:gridCol>
              </a:tblGrid>
              <a:tr h="6629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Description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40519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회원가입 절차 순서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971427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동의함 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614160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클릭 시</a:t>
                      </a: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약관이 화면에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723502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한번에 모든 동의를 체크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841652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다음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71715"/>
                  </a:ext>
                </a:extLst>
              </a:tr>
              <a:tr h="6629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Check point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93942"/>
                  </a:ext>
                </a:extLst>
              </a:tr>
              <a:tr h="662940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125825"/>
                  </a:ext>
                </a:extLst>
              </a:tr>
              <a:tr h="6629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Related</a:t>
                      </a:r>
                      <a:r>
                        <a:rPr lang="en-US" altLang="ko-KR" sz="20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291036"/>
                  </a:ext>
                </a:extLst>
              </a:tr>
              <a:tr h="6629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RQ-030000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8086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474" y="342900"/>
            <a:ext cx="7650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면설계</a:t>
            </a:r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</a:t>
            </a:r>
            <a:r>
              <a:rPr lang="en-US" altLang="ko-KR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 화면</a:t>
            </a:r>
            <a:endParaRPr lang="ko-KR" altLang="en-US" sz="5400" dirty="0">
              <a:solidFill>
                <a:srgbClr val="F9C35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59135"/>
              </p:ext>
            </p:extLst>
          </p:nvPr>
        </p:nvGraphicFramePr>
        <p:xfrm>
          <a:off x="11091157" y="2247904"/>
          <a:ext cx="5139443" cy="6553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4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Description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휴대폰 본인인증 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화면으로 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이동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6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아이핀 본인인증 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화면으로 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이동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0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Check point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56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인증 완료 후</a:t>
                      </a: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자동으로 </a:t>
                      </a:r>
                      <a:endParaRPr lang="en-US" altLang="ko-KR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다음페이지로 이동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0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Related</a:t>
                      </a:r>
                      <a:r>
                        <a:rPr lang="en-US" altLang="ko-KR" sz="20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06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RQ-030100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07C766-091A-4674-8CB9-D93004D8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95500"/>
            <a:ext cx="9359275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5474" y="342900"/>
            <a:ext cx="7650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면설계</a:t>
            </a:r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</a:t>
            </a:r>
            <a:r>
              <a:rPr lang="en-US" altLang="ko-KR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 화면</a:t>
            </a:r>
            <a:endParaRPr lang="ko-KR" altLang="en-US" sz="5400" dirty="0">
              <a:solidFill>
                <a:srgbClr val="F9C35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23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AFE8F0CE-7488-4267-8F5C-EEC67709A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21006"/>
              </p:ext>
            </p:extLst>
          </p:nvPr>
        </p:nvGraphicFramePr>
        <p:xfrm>
          <a:off x="10668000" y="1790704"/>
          <a:ext cx="5753668" cy="7302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54">
                  <a:extLst>
                    <a:ext uri="{9D8B030D-6E8A-4147-A177-3AD203B41FA5}">
                      <a16:colId xmlns:a16="http://schemas.microsoft.com/office/drawing/2014/main" val="1292597637"/>
                    </a:ext>
                  </a:extLst>
                </a:gridCol>
                <a:gridCol w="5377014">
                  <a:extLst>
                    <a:ext uri="{9D8B030D-6E8A-4147-A177-3AD203B41FA5}">
                      <a16:colId xmlns:a16="http://schemas.microsoft.com/office/drawing/2014/main" val="1206163245"/>
                    </a:ext>
                  </a:extLst>
                </a:gridCol>
              </a:tblGrid>
              <a:tr h="6204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Description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698379"/>
                  </a:ext>
                </a:extLst>
              </a:tr>
              <a:tr h="620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본인인증한 정보를 자동으로 기입하게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107332"/>
                  </a:ext>
                </a:extLst>
              </a:tr>
              <a:tr h="620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동일 이메일로 가입된 계정이 있는지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345334"/>
                  </a:ext>
                </a:extLst>
              </a:tr>
              <a:tr h="620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 설정 조건에 맞지 않으면 설정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395465"/>
                  </a:ext>
                </a:extLst>
              </a:tr>
              <a:tr h="1097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위에 설정한 비밀번호를 다시 기입하여 비밀번호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724836"/>
                  </a:ext>
                </a:extLst>
              </a:tr>
              <a:tr h="620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가입완료 창이 뜬다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61815"/>
                  </a:ext>
                </a:extLst>
              </a:tr>
              <a:tr h="620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메인화면으로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480543"/>
                  </a:ext>
                </a:extLst>
              </a:tr>
              <a:tr h="6204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Check point</a:t>
                      </a:r>
                      <a:endParaRPr lang="ko-KR" altLang="en-US" sz="2000" b="1" kern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827921"/>
                  </a:ext>
                </a:extLst>
              </a:tr>
              <a:tr h="620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본인인증은 이전 페이지에서 했으므로 생략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396255"/>
                  </a:ext>
                </a:extLst>
              </a:tr>
              <a:tr h="6204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Related</a:t>
                      </a:r>
                      <a:r>
                        <a:rPr lang="en-US" altLang="ko-KR" sz="2000" baseline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467304"/>
                  </a:ext>
                </a:extLst>
              </a:tr>
              <a:tr h="62046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RQ-030200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15914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B327DCB-5D7C-423C-8A2F-FA95BD283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90700"/>
            <a:ext cx="8458200" cy="7302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474" y="342900"/>
            <a:ext cx="7650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면설계</a:t>
            </a:r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</a:t>
            </a:r>
            <a:r>
              <a:rPr lang="en-US" altLang="ko-KR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 화면</a:t>
            </a:r>
            <a:endParaRPr lang="ko-KR" altLang="en-US" sz="5400" dirty="0">
              <a:solidFill>
                <a:srgbClr val="F9C35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91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19300"/>
            <a:ext cx="9296400" cy="6858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02838"/>
              </p:ext>
            </p:extLst>
          </p:nvPr>
        </p:nvGraphicFramePr>
        <p:xfrm>
          <a:off x="11811000" y="2324100"/>
          <a:ext cx="4876800" cy="640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0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55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Description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7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마이페이지에서</a:t>
                      </a:r>
                      <a:r>
                        <a:rPr lang="en-US" altLang="ko-KR" sz="2000" baseline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링크버튼을 넣어</a:t>
                      </a:r>
                      <a:endParaRPr lang="en-US" altLang="ko-KR" sz="20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회원탈퇴 페이지로 이동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5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Check point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14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마이페이지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하단에</a:t>
                      </a:r>
                      <a:endParaRPr lang="en-US" altLang="ko-KR" sz="20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링크 넣기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5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Related</a:t>
                      </a:r>
                      <a:r>
                        <a:rPr lang="en-US" altLang="ko-KR" sz="2000" baseline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558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RQ-040100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474" y="342900"/>
            <a:ext cx="7650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면설계</a:t>
            </a:r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</a:t>
            </a:r>
            <a:r>
              <a:rPr lang="en-US" altLang="ko-KR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 err="1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마이페이지</a:t>
            </a:r>
            <a:r>
              <a:rPr lang="ko-KR" altLang="en-US" sz="54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화면</a:t>
            </a:r>
            <a:endParaRPr lang="ko-KR" altLang="en-US" sz="5400" dirty="0">
              <a:solidFill>
                <a:srgbClr val="F9C35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798148"/>
              </p:ext>
            </p:extLst>
          </p:nvPr>
        </p:nvGraphicFramePr>
        <p:xfrm>
          <a:off x="11811000" y="2476500"/>
          <a:ext cx="4976184" cy="6033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9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20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Description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1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 탈퇴 페이지</a:t>
                      </a:r>
                      <a:r>
                        <a:rPr lang="en-US" altLang="ko-KR" sz="2000" baseline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생성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0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 탈퇴 안내사항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정책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0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동의 확인 버튼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0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Check point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97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체크박스</a:t>
                      </a:r>
                      <a:endParaRPr lang="en-US" altLang="ko-KR" sz="2000" b="0" dirty="0" smtClean="0">
                        <a:solidFill>
                          <a:schemeClr val="dk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dk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넣어 사용자의 동의를 확인함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200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Related</a:t>
                      </a:r>
                      <a:r>
                        <a:rPr lang="en-US" altLang="ko-KR" sz="2000" baseline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20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95500"/>
            <a:ext cx="9325093" cy="67742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55474" y="342900"/>
            <a:ext cx="7650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면설계</a:t>
            </a:r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</a:t>
            </a:r>
            <a:r>
              <a:rPr lang="en-US" altLang="ko-KR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회원탈퇴 화면</a:t>
            </a:r>
            <a:endParaRPr lang="ko-KR" altLang="en-US" sz="5400" dirty="0">
              <a:solidFill>
                <a:srgbClr val="F9C35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57600" y="4305300"/>
            <a:ext cx="322046" cy="2952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2</a:t>
            </a:r>
            <a:endParaRPr lang="ko-KR" altLang="en-US" sz="1600" b="1" dirty="0"/>
          </a:p>
        </p:txBody>
      </p:sp>
      <p:sp>
        <p:nvSpPr>
          <p:cNvPr id="25" name="타원 24"/>
          <p:cNvSpPr/>
          <p:nvPr/>
        </p:nvSpPr>
        <p:spPr>
          <a:xfrm>
            <a:off x="3994160" y="7124700"/>
            <a:ext cx="322046" cy="2952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57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7682" y="3449460"/>
            <a:ext cx="1714286" cy="6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3399" y="3735165"/>
            <a:ext cx="5885714" cy="19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53513" y="2001003"/>
            <a:ext cx="10423694" cy="6254216"/>
            <a:chOff x="8253513" y="2001003"/>
            <a:chExt cx="10423694" cy="62542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3513" y="2001003"/>
              <a:ext cx="10423694" cy="62542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7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25715" y="3503342"/>
            <a:ext cx="542857" cy="51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23811" y="2227318"/>
            <a:ext cx="3571429" cy="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52600" y="5219700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hlinkClick r:id="rId2"/>
              </a:rPr>
              <a:t>https://apply.jobaba.net/bsns/bsnsListView.do</a:t>
            </a:r>
            <a:endParaRPr lang="ko-KR" altLang="en-US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9625" t="477" r="34075" b="534"/>
          <a:stretch/>
        </p:blipFill>
        <p:spPr>
          <a:xfrm>
            <a:off x="10591800" y="1050655"/>
            <a:ext cx="6096000" cy="83380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1200" y="3848100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9C35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지원사업 통합접수시스템</a:t>
            </a:r>
            <a:endParaRPr lang="ko-KR" altLang="en-US" sz="4400" b="1" dirty="0">
              <a:solidFill>
                <a:srgbClr val="F9C35A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5475" y="342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사이트</a:t>
            </a:r>
            <a:endParaRPr lang="ko-KR" altLang="en-US" sz="5400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475" y="342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구사항 정의서</a:t>
            </a:r>
            <a:endParaRPr lang="ko-KR" altLang="en-US" sz="5400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223154"/>
              </p:ext>
            </p:extLst>
          </p:nvPr>
        </p:nvGraphicFramePr>
        <p:xfrm>
          <a:off x="1600200" y="1609127"/>
          <a:ext cx="15544801" cy="802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944532943"/>
                    </a:ext>
                  </a:extLst>
                </a:gridCol>
                <a:gridCol w="964043">
                  <a:extLst>
                    <a:ext uri="{9D8B030D-6E8A-4147-A177-3AD203B41FA5}">
                      <a16:colId xmlns:a16="http://schemas.microsoft.com/office/drawing/2014/main" val="2153480661"/>
                    </a:ext>
                  </a:extLst>
                </a:gridCol>
                <a:gridCol w="1971544">
                  <a:extLst>
                    <a:ext uri="{9D8B030D-6E8A-4147-A177-3AD203B41FA5}">
                      <a16:colId xmlns:a16="http://schemas.microsoft.com/office/drawing/2014/main" val="1239789029"/>
                    </a:ext>
                  </a:extLst>
                </a:gridCol>
                <a:gridCol w="7233719">
                  <a:extLst>
                    <a:ext uri="{9D8B030D-6E8A-4147-A177-3AD203B41FA5}">
                      <a16:colId xmlns:a16="http://schemas.microsoft.com/office/drawing/2014/main" val="4207994186"/>
                    </a:ext>
                  </a:extLst>
                </a:gridCol>
                <a:gridCol w="1385180">
                  <a:extLst>
                    <a:ext uri="{9D8B030D-6E8A-4147-A177-3AD203B41FA5}">
                      <a16:colId xmlns:a16="http://schemas.microsoft.com/office/drawing/2014/main" val="2247608796"/>
                    </a:ext>
                  </a:extLst>
                </a:gridCol>
                <a:gridCol w="866114">
                  <a:extLst>
                    <a:ext uri="{9D8B030D-6E8A-4147-A177-3AD203B41FA5}">
                      <a16:colId xmlns:a16="http://schemas.microsoft.com/office/drawing/2014/main" val="428021412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046268894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731830418"/>
                    </a:ext>
                  </a:extLst>
                </a:gridCol>
              </a:tblGrid>
              <a:tr h="73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RQ-ID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화면명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요구사항명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 내용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날짜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작성자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진행사항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버전명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783287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RQ-000000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좌상단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영역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메뉴 버튼 클릭 시 패밀리 사이트 목록과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바로가기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링크를 띄운다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박진석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349838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RQ-000001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좌상단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영역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통합접수시스템 클릭 시 홈 화면으로 돌아오도록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박진석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893118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RQ-000100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우상단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영역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비로그인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회원가입 버튼을 통해 개인계정으로 사이트를 이용할 수 있도록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박진석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895860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RQ-000101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우상단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영역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마이페이지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신청현황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버튼을 통해 개인정보 및 신청한 지원사업 정보를 </a:t>
                      </a:r>
                      <a:endParaRPr lang="en-US" altLang="ko-KR" sz="1600" u="none" strike="noStrike" dirty="0" smtClean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열람할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 있도록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로그아웃 버튼을 통해 현재 계정을 로그아웃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박진석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816533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RQ-000200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상단 영역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검색을 통해 제목에 해당 문자열이 들어간 지원사업을 검색할 수 있도록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박진석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105759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RQ-000300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좌하단 영역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이용약관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개인정보처리방침 링크를 둔다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박진석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10337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RQ-000400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우하단 영역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패밀리 사이트를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드롭다운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방식으로 구현해 링크를 타고 바로 접근할 수 있도록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박진석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749732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RQ-000500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최하단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영역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문의 안내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주소 등 정보 출력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박진석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12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83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475" y="342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구사항 정의서</a:t>
            </a:r>
            <a:endParaRPr lang="ko-KR" altLang="en-US" sz="5400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20636"/>
              </p:ext>
            </p:extLst>
          </p:nvPr>
        </p:nvGraphicFramePr>
        <p:xfrm>
          <a:off x="1600200" y="1609127"/>
          <a:ext cx="15544801" cy="8180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944532943"/>
                    </a:ext>
                  </a:extLst>
                </a:gridCol>
                <a:gridCol w="964043">
                  <a:extLst>
                    <a:ext uri="{9D8B030D-6E8A-4147-A177-3AD203B41FA5}">
                      <a16:colId xmlns:a16="http://schemas.microsoft.com/office/drawing/2014/main" val="2153480661"/>
                    </a:ext>
                  </a:extLst>
                </a:gridCol>
                <a:gridCol w="1971544">
                  <a:extLst>
                    <a:ext uri="{9D8B030D-6E8A-4147-A177-3AD203B41FA5}">
                      <a16:colId xmlns:a16="http://schemas.microsoft.com/office/drawing/2014/main" val="1239789029"/>
                    </a:ext>
                  </a:extLst>
                </a:gridCol>
                <a:gridCol w="7233719">
                  <a:extLst>
                    <a:ext uri="{9D8B030D-6E8A-4147-A177-3AD203B41FA5}">
                      <a16:colId xmlns:a16="http://schemas.microsoft.com/office/drawing/2014/main" val="4207994186"/>
                    </a:ext>
                  </a:extLst>
                </a:gridCol>
                <a:gridCol w="1385180">
                  <a:extLst>
                    <a:ext uri="{9D8B030D-6E8A-4147-A177-3AD203B41FA5}">
                      <a16:colId xmlns:a16="http://schemas.microsoft.com/office/drawing/2014/main" val="2247608796"/>
                    </a:ext>
                  </a:extLst>
                </a:gridCol>
                <a:gridCol w="866114">
                  <a:extLst>
                    <a:ext uri="{9D8B030D-6E8A-4147-A177-3AD203B41FA5}">
                      <a16:colId xmlns:a16="http://schemas.microsoft.com/office/drawing/2014/main" val="428021412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046268894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731830418"/>
                    </a:ext>
                  </a:extLst>
                </a:gridCol>
              </a:tblGrid>
              <a:tr h="73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 내용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날짜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진행사항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버전명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783287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RQ-010000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공지 배너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현재 진행 중인 지원 사업 중 중요도가 높은 사업을 선별해 </a:t>
                      </a:r>
                      <a:endParaRPr lang="en-US" altLang="ko-KR" sz="1600" u="none" strike="noStrike" dirty="0" smtClean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배너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형식으로 사이트 이용자가 쉽게 알아보고 접근할 수 있도록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김이수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349838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RQ-010001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공지 배너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 후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나의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신청현황을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메인으로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띄워 현재 신청한 사업을 한 눈에 파악할 수 있도록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김이수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893118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RQ-010100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지원사업 필터 영역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진행중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진행예정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종료된 지원 사업을 선택적으로 출력하기 위해 </a:t>
                      </a:r>
                      <a:endParaRPr lang="en-US" altLang="ko-KR" sz="1600" u="none" strike="noStrike" dirty="0" smtClean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u="none" strike="noStrike" dirty="0" err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드롭다운</a:t>
                      </a:r>
                      <a:r>
                        <a:rPr lang="ko-KR" altLang="en-US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방식으로 처리한다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드롭다운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목록을 통해 지역별 지원사업을 출력한다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드롭다운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목록을 통해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등록순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마감임박순으로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정렬할수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있도록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김이수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895860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RQ-010101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지원사업 영역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필터로 정한 기준에 따라 지원사업을 출력한다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개씩 출력하며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최하단에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더보기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버튼을 두어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endParaRPr lang="en-US" altLang="ko-KR" sz="1600" u="none" strike="noStrike" dirty="0" smtClean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클릭하면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다음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개를 추가로 출력하는 방식으로 구현한다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김이수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816533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RQ-020000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 처리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비번을 입력하고 확인 버튼 클릭 시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DB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저장된 회원정보와 비교하여 </a:t>
                      </a:r>
                      <a:endParaRPr lang="en-US" altLang="ko-KR" sz="1600" u="none" strike="noStrike" dirty="0" smtClean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일치하면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 처리</a:t>
                      </a:r>
                      <a:b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일치하지 않을 경우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팝업창으로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로그인 실패 알림 후 다시 로그인화면으로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권명지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105759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RQ-020100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 화면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회원가입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링크 클릭 시 회원가입 화면으로 전환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권명지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10337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RQ-020101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 찾기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휴대폰으로 찾기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or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본인인증으로 찾기 방식 선택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인증 절차를 거친 후 입력한 정보에 해당하는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데이터를 조회해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ID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출력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권명지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749732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RQ-020102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 찾기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이메일로 찾기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or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휴대폰으로 찾기 방식 선택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인증 절차를 거친 후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입력한 정보에 해당하는 데이터가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있으면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6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사용자가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새로 입력한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비밀번호으로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내의 비밀번호 수정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권명지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12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1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475" y="3429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구사항 정의서</a:t>
            </a:r>
            <a:endParaRPr lang="ko-KR" altLang="en-US" sz="5400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494545"/>
              </p:ext>
            </p:extLst>
          </p:nvPr>
        </p:nvGraphicFramePr>
        <p:xfrm>
          <a:off x="1600200" y="1609127"/>
          <a:ext cx="15544801" cy="8024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944532943"/>
                    </a:ext>
                  </a:extLst>
                </a:gridCol>
                <a:gridCol w="964043">
                  <a:extLst>
                    <a:ext uri="{9D8B030D-6E8A-4147-A177-3AD203B41FA5}">
                      <a16:colId xmlns:a16="http://schemas.microsoft.com/office/drawing/2014/main" val="2153480661"/>
                    </a:ext>
                  </a:extLst>
                </a:gridCol>
                <a:gridCol w="1971544">
                  <a:extLst>
                    <a:ext uri="{9D8B030D-6E8A-4147-A177-3AD203B41FA5}">
                      <a16:colId xmlns:a16="http://schemas.microsoft.com/office/drawing/2014/main" val="1239789029"/>
                    </a:ext>
                  </a:extLst>
                </a:gridCol>
                <a:gridCol w="7233719">
                  <a:extLst>
                    <a:ext uri="{9D8B030D-6E8A-4147-A177-3AD203B41FA5}">
                      <a16:colId xmlns:a16="http://schemas.microsoft.com/office/drawing/2014/main" val="4207994186"/>
                    </a:ext>
                  </a:extLst>
                </a:gridCol>
                <a:gridCol w="1385180">
                  <a:extLst>
                    <a:ext uri="{9D8B030D-6E8A-4147-A177-3AD203B41FA5}">
                      <a16:colId xmlns:a16="http://schemas.microsoft.com/office/drawing/2014/main" val="2247608796"/>
                    </a:ext>
                  </a:extLst>
                </a:gridCol>
                <a:gridCol w="866114">
                  <a:extLst>
                    <a:ext uri="{9D8B030D-6E8A-4147-A177-3AD203B41FA5}">
                      <a16:colId xmlns:a16="http://schemas.microsoft.com/office/drawing/2014/main" val="428021412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046268894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731830418"/>
                    </a:ext>
                  </a:extLst>
                </a:gridCol>
              </a:tblGrid>
              <a:tr h="7367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화면명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요구사항 내용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날짜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작성자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진행사항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버전명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783287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RQ-030000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회원가입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약관 동의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약관 보기 버튼 클릭 시 확장 방식으로 화면에 출력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다음단계 클릭 시 필수 항목에 대해 체크박스에 체크되어있는지 확인 후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모두 체크되어 있으면 다음 단계 진행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이채영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349838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RQ-030100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회원가입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본인 인증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휴대폰 인증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or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아이핀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인증으로 본인 인증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b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인증 성공 시 다음 단계 진행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이채영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893118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RQ-030200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회원가입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회원가입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기본 인적사항 입력 후 회원가입</a:t>
                      </a:r>
                      <a:b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유효성 체크를 통해 올바른 데이터를 입력하도록 유도한다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이채영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895860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RQ-040000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마이 페이지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 재확인 절차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마이 페이지 화면 열람 시 비밀번호를 한 번 더 입력해 본인 인증하도록 한다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이혜린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816533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RQ-040100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마이 페이지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마이 페이지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생년월일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성별을 제외한 기본 인적사항을 수정하는 화면 구현</a:t>
                      </a:r>
                      <a:b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휴대폰 번호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이메일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주소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알림서비스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제공 동의 여부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이혜린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105759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RQ-050000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신청 현황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신청 현황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신청한 지원사업 목록을 열람한다</a:t>
                      </a:r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이혜린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10337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RQ-060000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지원사업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상단 영역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썸네일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제목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기간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남은 기간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),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 정보 표시</a:t>
                      </a:r>
                      <a:b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신청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사업 지원 화면으로 링크</a:t>
                      </a:r>
                      <a:b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</a:b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첨부파일 </a:t>
                      </a:r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: </a:t>
                      </a:r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사업에 대한 자세한 정보를 파일 형태로 제공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박혜선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749732"/>
                  </a:ext>
                </a:extLst>
              </a:tr>
              <a:tr h="91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RQ-060100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지원사업 화면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영역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사업에 대해 기관이 등록한 상세정보</a:t>
                      </a:r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참고자료</a:t>
                      </a:r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기관위치</a:t>
                      </a:r>
                      <a:r>
                        <a:rPr lang="en-US" altLang="ko-KR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600" u="none" strike="noStrike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연락처 출력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2021-01-11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박혜선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미반영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12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5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0886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5474" y="342900"/>
            <a:ext cx="6431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면설계</a:t>
            </a:r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</a:t>
            </a:r>
            <a:r>
              <a:rPr lang="en-US" altLang="ko-KR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화면</a:t>
            </a:r>
            <a:endParaRPr lang="ko-KR" altLang="en-US" sz="5400" dirty="0">
              <a:solidFill>
                <a:srgbClr val="F9C35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4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02740"/>
              </p:ext>
            </p:extLst>
          </p:nvPr>
        </p:nvGraphicFramePr>
        <p:xfrm>
          <a:off x="11811000" y="2305054"/>
          <a:ext cx="5069692" cy="6391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1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139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Description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34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전체/</a:t>
                      </a:r>
                      <a:r>
                        <a:rPr lang="ko-KR" altLang="en-US" sz="2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진행중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/진행예정/종료 별로 </a:t>
                      </a:r>
                      <a:endParaRPr lang="en-US" altLang="ko-KR" sz="20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지원사업을 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분류해서 조회 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95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 지역 별로 지원사업을 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분류해서 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조회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34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마감임박순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2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등록순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별로 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지원사업을 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분류해서 조회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134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200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썸</a:t>
                      </a:r>
                      <a:r>
                        <a:rPr lang="ko-KR" altLang="en-US" sz="20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네일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클릭시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</a:t>
                      </a: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사업 페이지로 이동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139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Check point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0716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종료했던 지원사업도 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페이지에 노출된다.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139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Related ID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7139">
                <a:tc gridSpan="2">
                  <a:txBody>
                    <a:bodyPr/>
                    <a:lstStyle/>
                    <a:p>
                      <a:pPr marL="0" lv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2000" u="none" strike="noStrike" dirty="0" smtClean="0">
                          <a:effectLst/>
                        </a:rPr>
                        <a:t>RQ-010100</a:t>
                      </a:r>
                      <a:endParaRPr lang="en-US" altLang="ko-KR" sz="20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5400" y="2095500"/>
            <a:ext cx="9701135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600200" y="2019300"/>
            <a:ext cx="9144000" cy="6858000"/>
            <a:chOff x="639111" y="791538"/>
            <a:chExt cx="7367875" cy="545313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l="5585" t="1352" r="8418" b="115"/>
            <a:stretch/>
          </p:blipFill>
          <p:spPr>
            <a:xfrm>
              <a:off x="639111" y="791538"/>
              <a:ext cx="7367875" cy="5453139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704336" y="1069928"/>
              <a:ext cx="4075198" cy="4062004"/>
              <a:chOff x="704336" y="1069928"/>
              <a:chExt cx="4075198" cy="4062004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04336" y="1069928"/>
                <a:ext cx="259492" cy="2347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1</a:t>
                </a:r>
                <a:endParaRPr lang="ko-KR" altLang="en-US" sz="1600" b="1" dirty="0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3150974" y="3227362"/>
                <a:ext cx="259492" cy="2347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2</a:t>
                </a:r>
                <a:endParaRPr lang="ko-KR" altLang="en-US" sz="1600" b="1" dirty="0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150974" y="4429092"/>
                <a:ext cx="259492" cy="2347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4</a:t>
                </a:r>
                <a:endParaRPr lang="ko-KR" altLang="en-US" sz="1600" b="1" dirty="0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3159286" y="4897154"/>
                <a:ext cx="259492" cy="2347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5</a:t>
                </a:r>
                <a:endParaRPr lang="ko-KR" altLang="en-US" sz="1600" b="1" dirty="0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3805612" y="4855590"/>
                <a:ext cx="259492" cy="2347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6</a:t>
                </a:r>
                <a:endParaRPr lang="ko-KR" altLang="en-US" sz="1600" b="1" dirty="0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4520042" y="4855590"/>
                <a:ext cx="259492" cy="2347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 smtClean="0"/>
                  <a:t>7</a:t>
                </a:r>
                <a:endParaRPr lang="ko-KR" altLang="en-US" sz="1600" b="1" dirty="0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3150974" y="3860907"/>
                <a:ext cx="259492" cy="2347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3</a:t>
                </a:r>
                <a:endParaRPr lang="ko-KR" altLang="en-US" sz="1600" b="1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770396"/>
              </p:ext>
            </p:extLst>
          </p:nvPr>
        </p:nvGraphicFramePr>
        <p:xfrm>
          <a:off x="11506200" y="2324099"/>
          <a:ext cx="5334000" cy="6394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2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7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Description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 메뉴 아이콘 추가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</a:t>
                      </a: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이메일 주소 형식</a:t>
                      </a: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 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554143"/>
                  </a:ext>
                </a:extLst>
              </a:tr>
              <a:tr h="432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 입력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223598"/>
                  </a:ext>
                </a:extLst>
              </a:tr>
              <a:tr h="707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입력한 아이디와 비밀번호를 </a:t>
                      </a: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DB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저장된 회원정보와 비교하여 로그인 처리</a:t>
                      </a:r>
                      <a:endParaRPr lang="en-US" altLang="ko-KR" sz="20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107464"/>
                  </a:ext>
                </a:extLst>
              </a:tr>
              <a:tr h="432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회원가입 페이지로 이동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878985"/>
                  </a:ext>
                </a:extLst>
              </a:tr>
              <a:tr h="432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아이디 찾기 페이지로 이동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417077"/>
                  </a:ext>
                </a:extLst>
              </a:tr>
              <a:tr h="432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비밀번호 찾기 페이지로 이동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9342617"/>
                  </a:ext>
                </a:extLst>
              </a:tr>
              <a:tr h="4327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Check point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8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로그인은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상단의 </a:t>
                      </a:r>
                      <a:r>
                        <a:rPr lang="ko-KR" altLang="en-US" sz="2000" dirty="0" err="1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로그인을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통해 이동한다</a:t>
                      </a: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7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Related</a:t>
                      </a:r>
                      <a:r>
                        <a:rPr lang="en-US" altLang="ko-KR" sz="2000" baseline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7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 smtClean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RQ-020000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55474" y="342900"/>
            <a:ext cx="6635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면설계</a:t>
            </a:r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</a:t>
            </a:r>
            <a:r>
              <a:rPr lang="en-US" altLang="ko-KR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화면</a:t>
            </a:r>
            <a:endParaRPr lang="ko-KR" altLang="en-US" sz="5400" dirty="0">
              <a:solidFill>
                <a:srgbClr val="F9C35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0843"/>
            <a:ext cx="18288000" cy="10287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68617"/>
              </p:ext>
            </p:extLst>
          </p:nvPr>
        </p:nvGraphicFramePr>
        <p:xfrm>
          <a:off x="9934883" y="2189893"/>
          <a:ext cx="6356769" cy="690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5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Description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원하는 사업 검색기능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진행중인 사업 요약정보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후기 페이지로 이동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진행중인 사업에 대한 상세정보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클릭 시 상세정보 하단의 </a:t>
                      </a: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“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 정보</a:t>
                      </a: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연락처</a:t>
                      </a: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”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 이동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4086944"/>
                  </a:ext>
                </a:extLst>
              </a:tr>
              <a:tr h="6101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해당 사업을 진행하는 지역에서 운영하는 </a:t>
                      </a:r>
                      <a:endParaRPr lang="en-US" altLang="ko-KR" sz="20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다른 사업 추천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163326"/>
                  </a:ext>
                </a:extLst>
              </a:tr>
              <a:tr h="4705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Check point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r>
                        <a:rPr lang="ko-KR" altLang="en-US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번에 진행중인 사업만 표시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5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Related</a:t>
                      </a:r>
                      <a:r>
                        <a:rPr lang="en-US" altLang="ko-KR" sz="2000" baseline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ID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50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RQ-06000,</a:t>
                      </a:r>
                      <a:r>
                        <a:rPr lang="en-US" altLang="ko-KR" sz="2000" baseline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RQ-60100</a:t>
                      </a:r>
                      <a:endParaRPr lang="ko-KR" altLang="en-US" sz="20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/>
          <p:nvPr/>
        </p:nvCxnSpPr>
        <p:spPr>
          <a:xfrm flipH="1">
            <a:off x="5292856" y="3965296"/>
            <a:ext cx="1628384" cy="117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072430" y="1485899"/>
            <a:ext cx="6943161" cy="8106031"/>
            <a:chOff x="4463057" y="2136631"/>
            <a:chExt cx="3410814" cy="585028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3057" y="5098823"/>
              <a:ext cx="3395540" cy="288809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331" y="2136631"/>
              <a:ext cx="3364992" cy="400570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030" y="2653884"/>
              <a:ext cx="179064" cy="18929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6100" y="3648798"/>
              <a:ext cx="187165" cy="24986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6787" y="4094241"/>
              <a:ext cx="135756" cy="2251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1039" y="2665798"/>
              <a:ext cx="187239" cy="17738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316403" y="7106780"/>
              <a:ext cx="2557468" cy="821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1959" y="4094241"/>
              <a:ext cx="143982" cy="22517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655474" y="342900"/>
            <a:ext cx="7650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r>
              <a:rPr lang="ko-KR" altLang="en-US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면설계</a:t>
            </a:r>
            <a:r>
              <a:rPr lang="ko-KR" altLang="en-US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54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</a:t>
            </a:r>
            <a:r>
              <a:rPr lang="en-US" altLang="ko-KR" sz="5400" dirty="0" smtClean="0">
                <a:solidFill>
                  <a:srgbClr val="00747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 smtClean="0">
                <a:solidFill>
                  <a:srgbClr val="F9C35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지원사업 화면</a:t>
            </a:r>
            <a:endParaRPr lang="ko-KR" altLang="en-US" sz="5400" dirty="0">
              <a:solidFill>
                <a:srgbClr val="F9C35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6082" y="8463258"/>
            <a:ext cx="228627" cy="23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873</Words>
  <Application>Microsoft Office PowerPoint</Application>
  <PresentationFormat>사용자 지정</PresentationFormat>
  <Paragraphs>364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나눔스퀘어_ac ExtraBold</vt:lpstr>
      <vt:lpstr>Arial</vt:lpstr>
      <vt:lpstr>?? ??</vt:lpstr>
      <vt:lpstr>나눔스퀘어_ac Bold</vt:lpstr>
      <vt:lpstr>Calibri</vt:lpstr>
      <vt:lpstr>나눔스퀘어_ac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박준현</cp:lastModifiedBy>
  <cp:revision>15</cp:revision>
  <dcterms:created xsi:type="dcterms:W3CDTF">2021-01-11T20:09:54Z</dcterms:created>
  <dcterms:modified xsi:type="dcterms:W3CDTF">2021-01-11T12:55:33Z</dcterms:modified>
</cp:coreProperties>
</file>